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Lobster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C70F8A-2D6B-4FF0-B3B1-055EF51FBE06}">
  <a:tblStyle styleId="{C4C70F8A-2D6B-4FF0-B3B1-055EF51FB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Lobster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1f7d4363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1f7d4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1f7d4363_1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b21f7d4363_1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1f7d43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b21f7d4363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823c3bd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a823c3bdc6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1f7d436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21f7d436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27d964fa7_1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27d964fa7_1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1f7d4363_1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21f7d4363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21f7d4363_1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21f7d4363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21f7d43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b21f7d4363_0_3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21f7d4363_1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21f7d4363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823c3bdc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823c3bdc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823c3b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a823c3bdc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21f7d4363_0_4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21f7d43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21f7d436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21f7d436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21f7d436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21f7d43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21f7d43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21f7d43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25fee3d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25fee3d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21f7d436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21f7d436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25a8dc3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25a8dc3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25a8dc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25a8dc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21f7d436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21f7d436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25fee3d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25fee3d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1f7d4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b21f7d4363_0_1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25fee3d5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25fee3d5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25fee3d5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25fee3d5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25fee3d5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25fee3d5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1f7d43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1f7d43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21f7d436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21f7d436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21f7d436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21f7d436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21f7d436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21f7d436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21f7d436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21f7d436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21f7d436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21f7d436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21f7d436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21f7d436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1f7d43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b21f7d4363_0_2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823c3bdc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823c3bdc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21f7d436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21f7d436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21f7d436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21f7d436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21f7d43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21f7d43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21f7d436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21f7d436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24d1650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24d1650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21f7d436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21f7d436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21f7d436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21f7d436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21f7d436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21f7d436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23c3bdc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a823c3bdc6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21f7d4363_1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b21f7d4363_1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5353ba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a95353bab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95353b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a95353ba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21f7d4363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b21f7d4363_1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t/c35114f220fa472f8c04ccf13f54460c" TargetMode="External"/><Relationship Id="rId4" Type="http://schemas.openxmlformats.org/officeDocument/2006/relationships/hyperlink" Target="https://www.kaggle.com/t/b1dc7f31513b46d09243868360854fc8" TargetMode="External"/><Relationship Id="rId5" Type="http://schemas.openxmlformats.org/officeDocument/2006/relationships/hyperlink" Target="https://www.kaggle.com/t/21f9e7de7c704956a518eee71cff049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5DfKJEhPTDhQKvpuM4_87_HZUgRXWUCA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251SwV6bnMrDF0EZ8kdmH2FZQTLSLbgU/view?usp=sharing" TargetMode="External"/><Relationship Id="rId4" Type="http://schemas.openxmlformats.org/officeDocument/2006/relationships/hyperlink" Target="https://drive.google.com/file/d/1251SwV6bnMrDF0EZ8kdmH2FZQTLSLbgU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eUd3Y0_9y_xZ6CDDn3p9Y2KWKH997do_/view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408.5601.pdf" TargetMode="External"/><Relationship Id="rId4" Type="http://schemas.openxmlformats.org/officeDocument/2006/relationships/hyperlink" Target="https://openaccess.thecvf.com/content_CVPR_2019/papers/Yang_Face_Anti-Spoofing_Model_Matters_so_Does_Data_CVPR_2019_paper.pdf" TargetMode="External"/><Relationship Id="rId5" Type="http://schemas.openxmlformats.org/officeDocument/2006/relationships/hyperlink" Target="https://arxiv.org/pdf/1807.09968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14.jpg"/><Relationship Id="rId7" Type="http://schemas.openxmlformats.org/officeDocument/2006/relationships/image" Target="../media/image22.jpg"/><Relationship Id="rId8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XY5twJuNLU-tJL-sr5-efTMPqbOtodS6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abs/2006.13807" TargetMode="External"/><Relationship Id="rId4" Type="http://schemas.openxmlformats.org/officeDocument/2006/relationships/hyperlink" Target="https://bmcbioinformatics.biomedcentral.com/articles/10.1186/s12859-020-3503-0" TargetMode="External"/><Relationship Id="rId9" Type="http://schemas.openxmlformats.org/officeDocument/2006/relationships/hyperlink" Target="https://arxiv.org/pdf/2007.06371.pdf" TargetMode="External"/><Relationship Id="rId5" Type="http://schemas.openxmlformats.org/officeDocument/2006/relationships/hyperlink" Target="https://www.researchgate.net/publication/326445828_Classification_of_Computed_Tomography_Images_in_Different_Slice_Positions_Using_Deep_Learning" TargetMode="External"/><Relationship Id="rId6" Type="http://schemas.openxmlformats.org/officeDocument/2006/relationships/hyperlink" Target="https://ieeexplore.ieee.org/stamp/stamp.jsp?tp=&amp;arnumber=6633943" TargetMode="External"/><Relationship Id="rId7" Type="http://schemas.openxmlformats.org/officeDocument/2006/relationships/hyperlink" Target="https://www.sciencedirect.com/science/article/pii/S0957417411002181" TargetMode="External"/><Relationship Id="rId8" Type="http://schemas.openxmlformats.org/officeDocument/2006/relationships/hyperlink" Target="https://www.sciencedirect.com/science/article/pii/S0167865513003218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2009.14119v2.pdf" TargetMode="External"/><Relationship Id="rId4" Type="http://schemas.openxmlformats.org/officeDocument/2006/relationships/hyperlink" Target="https://arxiv.org/pdf/1904.03582v1.pdf" TargetMode="External"/><Relationship Id="rId5" Type="http://schemas.openxmlformats.org/officeDocument/2006/relationships/hyperlink" Target="https://arxiv.org/abs/1604.04573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lassroom.github.com/g/Zw-5Goo2" TargetMode="External"/><Relationship Id="rId4" Type="http://schemas.openxmlformats.org/officeDocument/2006/relationships/hyperlink" Target="https://classroom.github.com/g/gRVlaBB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744575"/>
            <a:ext cx="8520600" cy="30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Project</a:t>
            </a:r>
            <a:endParaRPr sz="9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Georgia"/>
                <a:ea typeface="Georgia"/>
                <a:cs typeface="Georgia"/>
                <a:sym typeface="Georgia"/>
              </a:rPr>
              <a:t>DLCV Fall 2020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Kaggle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25690" y="1503875"/>
            <a:ext cx="829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 Links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#1</a:t>
            </a:r>
            <a:b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 u="sng">
                <a:solidFill>
                  <a:schemeClr val="hlink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https://www.kaggle.com/t/c35114f220fa472f8c04ccf13f54460c</a:t>
            </a:r>
            <a:r>
              <a:rPr lang="zh-TW" sz="180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https://www.kaggle.com/t/b1dc7f31513b46d09243868360854fc8</a:t>
            </a:r>
            <a:r>
              <a:rPr lang="zh-TW" sz="180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#2</a:t>
            </a:r>
            <a:b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 u="sng">
                <a:solidFill>
                  <a:schemeClr val="hlink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https://www.kaggle.com/t/21f9e7de7c704956a518eee71cff0494</a:t>
            </a:r>
            <a:r>
              <a:rPr lang="zh-TW" sz="180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rgbClr val="0000FF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team leader should create a team on Kaggle </a:t>
            </a: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the same team name as in the GitHub Classroom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is </a:t>
            </a:r>
            <a:r>
              <a:rPr b="1"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strictly prohibited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members in the same team to create multiple teams on Kaggle.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Poster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28650" y="1369225"/>
            <a:ext cx="805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Format : A1 (Portrait, 84.1 cm x 59.4 cm)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1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Submission: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should convert your file into </a:t>
            </a:r>
            <a:r>
              <a:rPr b="1" lang="zh-TW" sz="1800">
                <a:latin typeface="Georgia"/>
                <a:ea typeface="Georgia"/>
                <a:cs typeface="Georgia"/>
                <a:sym typeface="Georgia"/>
              </a:rPr>
              <a:t>PDF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 for submission.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poster should be submitted in </a:t>
            </a:r>
            <a:r>
              <a:rPr b="1"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the team’s Github repository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(should be in the format </a:t>
            </a:r>
            <a:r>
              <a:rPr b="1"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poster.pdf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may leave some blank areas on your poster (e.g., recognition rates)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fill them up before the final presentation.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fail to submit your poster before the submission deadline,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print it out by yourself (i.e., using your own budget).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Presentation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628650" y="126801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</a:pP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2021/1/21 1-5pm</a:t>
            </a:r>
            <a:endParaRPr b="1" sz="20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6700" lvl="0" marL="254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</a:pP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b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EE2-142</a:t>
            </a:r>
            <a:r>
              <a:rPr b="1"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(電機二館 142)</a:t>
            </a:r>
            <a:endParaRPr b="1" sz="20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details about poster sessions and final presentation will be announced in the next few weeks.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327450"/>
            <a:ext cx="88323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code should be submitted in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the team’s Github repository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need to modify the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"How to run your code?" part of the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README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file,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 that TAs will be able to reproduce your results.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TAs cannot reproduce your results, you will receive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points in the code part. (unless minor errors)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Code/Report*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8323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the top 3 teams selected for cash awards,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additional technical report needs to be submitted to Github as well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(by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1/27 Wed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 single-column, 4 pages maximum)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Approach (e.g., data preprocessing, model architecture, implementation details, hyperparameter choices, etc.)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template will be provided.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Template: </a:t>
            </a:r>
            <a:r>
              <a:rPr lang="zh-TW" sz="1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Code/Report*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Grading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076275"/>
            <a:ext cx="85206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35%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(Bonus up to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 / Kaggle 10%</a:t>
            </a:r>
            <a:b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Kaggle for references, final accuracy evaluated by TAs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Baseline 5% (Public 2.5% / Private 2.5%)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Relative ranking in the class 5%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(Public 2.5% / Private 2.5%)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Approach &amp; Presentation 25%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and technical contribution 10%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Completeness of experiments 10%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(e.g., comparisons to baseline and recent models, ablation studies, visualization, etc.)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Presentation (Oral + Poster) 5% +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bonus up to 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(top 3 teams voted by class)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68" name="Google Shape;168;p28"/>
          <p:cNvGraphicFramePr/>
          <p:nvPr/>
        </p:nvGraphicFramePr>
        <p:xfrm>
          <a:off x="6080950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{C4C70F8A-2D6B-4FF0-B3B1-055EF51FBE06}</a:tableStyleId>
              </a:tblPr>
              <a:tblGrid>
                <a:gridCol w="703625"/>
                <a:gridCol w="531050"/>
                <a:gridCol w="763375"/>
                <a:gridCol w="836400"/>
              </a:tblGrid>
              <a:tr h="2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Score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Points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Challenge #1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Challenge #2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75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2.5</a:t>
                      </a: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2.0</a:t>
                      </a: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1.5</a:t>
                      </a: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1.0</a:t>
                      </a: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</a:t>
                      </a: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p28"/>
          <p:cNvSpPr txBox="1"/>
          <p:nvPr/>
        </p:nvSpPr>
        <p:spPr>
          <a:xfrm>
            <a:off x="6080950" y="1433325"/>
            <a:ext cx="703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highest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0" name="Google Shape;170;p28"/>
          <p:cNvCxnSpPr/>
          <p:nvPr/>
        </p:nvCxnSpPr>
        <p:spPr>
          <a:xfrm>
            <a:off x="6405909" y="1759300"/>
            <a:ext cx="11100" cy="80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8"/>
          <p:cNvSpPr txBox="1"/>
          <p:nvPr/>
        </p:nvSpPr>
        <p:spPr>
          <a:xfrm>
            <a:off x="6081050" y="2622300"/>
            <a:ext cx="703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lowest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7449450" y="3002100"/>
            <a:ext cx="1320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(number of teams)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6004850" y="521225"/>
            <a:ext cx="2954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Relative ranking (Public / Private)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Top 3 teams of each challenge (by judges) will receive cash prizes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1st: NTD $10k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2nd: NTD $5k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3rd: NTD $3k</a:t>
            </a:r>
            <a:endParaRPr sz="1600">
              <a:solidFill>
                <a:srgbClr val="00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311700" y="1293025"/>
            <a:ext cx="83625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•"/>
            </a:pPr>
            <a:r>
              <a:rPr b="1" i="0" lang="zh-TW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Intra-Team Evaluation</a:t>
            </a:r>
            <a:endParaRPr b="1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i="0" lang="zh-TW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must participate and work with your team member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the past few semesters,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did assign different scores for team members within the same team.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•"/>
            </a:pPr>
            <a:r>
              <a:rPr b="1" i="0" lang="zh-TW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Inter-Team Evaluation</a:t>
            </a:r>
            <a:endParaRPr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i="0" lang="zh-TW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most voted team from each challenge will receive bonus points.</a:t>
            </a:r>
            <a:endParaRPr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provide an online form during final presentation (one form per team)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Intra/Inter-Team Evaluation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Rules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submit your final project to the GitHub repository by the deadline.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not have any late days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so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late submission is not allowed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Besides,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any mistake or violation will result in severe penalty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(which means your results are questionable).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each team, if no members show up for the final presentation,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team members will receive 0 points for this part (0 out of 25 points).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Rules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Packages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python: 3.6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numpy: 1.18.1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torch &gt;= 1.4.0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torchvision &gt;= 0.5.0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cudatoolkit: 10.1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scikit-learn: 0.21.3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pandas: 1.1.3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and other standard python packages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E-mail or ask TA first if you want to import other packages.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572000" y="1152475"/>
            <a:ext cx="42603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matplotlib: 3.3.2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pillow: 8.0.0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imageio: 2.9.0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scipy: 1.2.1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Georgia"/>
              <a:buChar char="•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tqdm: 4.54.0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Important Deadlines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293026"/>
            <a:ext cx="7886700" cy="3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Georgia"/>
              <a:buChar char="•"/>
            </a:pPr>
            <a: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Poster Submission Deadline</a:t>
            </a:r>
            <a:b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2021/1/17 20:00 GMT+8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Georgia"/>
              <a:buChar char="•"/>
            </a:pPr>
            <a: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Kaggle</a:t>
            </a:r>
            <a: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Challenge Deadline</a:t>
            </a:r>
            <a:b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2021/1/21 11:59 GMT+8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Georgia"/>
              <a:buChar char="•"/>
            </a:pPr>
            <a: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Poster Presentation</a:t>
            </a:r>
            <a:b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2021/1/21 1-5pm 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Georgia"/>
              <a:buChar char="•"/>
            </a:pPr>
            <a: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GitHub Commit Deadline</a:t>
            </a:r>
            <a:br>
              <a:rPr b="1"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2021/1/22 11:59 GMT+8</a:t>
            </a:r>
            <a:endParaRPr sz="2400"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628650" y="433983"/>
            <a:ext cx="78867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Tasks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593775" y="13011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b="1" lang="zh-TW" sz="2200">
                <a:solidFill>
                  <a:srgbClr val="000000"/>
                </a:solidFill>
                <a:highlight>
                  <a:srgbClr val="FCE5CD"/>
                </a:highlight>
                <a:latin typeface="Georgia"/>
                <a:ea typeface="Georgia"/>
                <a:cs typeface="Georgia"/>
                <a:sym typeface="Georgia"/>
              </a:rPr>
              <a:t>Challenge 1</a:t>
            </a: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Face Anti-Spoofing </a:t>
            </a:r>
            <a:b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(Classification, domain transfer, sequence model, etc.)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b="1" lang="zh-TW" sz="2200">
                <a:solidFill>
                  <a:srgbClr val="000000"/>
                </a:solidFill>
                <a:highlight>
                  <a:srgbClr val="D9EAD3"/>
                </a:highlight>
                <a:latin typeface="Georgia"/>
                <a:ea typeface="Georgia"/>
                <a:cs typeface="Georgia"/>
                <a:sym typeface="Georgia"/>
              </a:rPr>
              <a:t>Challenge 2</a:t>
            </a: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Medical Imaging </a:t>
            </a:r>
            <a:b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(Multi-label classification, sequence models, etc.)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113" y="3420513"/>
            <a:ext cx="2687832" cy="147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050" y="3746862"/>
            <a:ext cx="2459720" cy="81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ctrTitle"/>
          </p:nvPr>
        </p:nvSpPr>
        <p:spPr>
          <a:xfrm>
            <a:off x="4386625" y="697250"/>
            <a:ext cx="4757400" cy="16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latin typeface="Georgia"/>
                <a:ea typeface="Georgia"/>
                <a:cs typeface="Georgia"/>
                <a:sym typeface="Georgia"/>
              </a:rPr>
              <a:t>Challenge I </a:t>
            </a:r>
            <a:endParaRPr b="1" sz="3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latin typeface="Georgia"/>
                <a:ea typeface="Georgia"/>
                <a:cs typeface="Georgia"/>
                <a:sym typeface="Georgia"/>
              </a:rPr>
              <a:t>Face Anti-Spoofing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4419600" y="2647125"/>
            <a:ext cx="36582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Sponsered by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Microsoft AI Research Center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0" y="1108363"/>
            <a:ext cx="3320832" cy="24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3687524"/>
            <a:ext cx="1295926" cy="477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Related Papers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general, face anti-spoofing is a two-class classification task.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Real: Face images which are directly captured by cameras.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Fake: Face images which are remade from printed photos, replay-videos, etc.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A4C2F4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b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 a model for telling whether input images are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Real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Fake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b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task contains </a:t>
            </a:r>
            <a:r>
              <a:rPr b="1"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datasets; one for both training and testing, and one for testing only.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B4A7D6"/>
                </a:highlight>
                <a:latin typeface="Georgia"/>
                <a:ea typeface="Georgia"/>
                <a:cs typeface="Georgia"/>
                <a:sym typeface="Georgia"/>
              </a:rPr>
              <a:t>Task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b="1" lang="zh-TW" sz="22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Classification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6017400" y="3095988"/>
            <a:ext cx="2015100" cy="17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243750" y="12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What's different from a simple classification task?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243750" y="752388"/>
            <a:ext cx="86565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 images sampled from the same video, they can be viewed as sequential data. Make use of them!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data can be from unseen domains. </a:t>
            </a:r>
            <a:b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Some clues from training data (hue, lighting, contrast) might not work for testing data. --&gt; </a:t>
            </a:r>
            <a:r>
              <a:rPr b="1"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Domain adaptation or generalization</a:t>
            </a:r>
            <a:endParaRPr b="1"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2" name="Google Shape;242;p37"/>
          <p:cNvGrpSpPr/>
          <p:nvPr/>
        </p:nvGrpSpPr>
        <p:grpSpPr>
          <a:xfrm>
            <a:off x="881000" y="3033200"/>
            <a:ext cx="3371326" cy="1916601"/>
            <a:chOff x="663500" y="2588450"/>
            <a:chExt cx="3371326" cy="1916601"/>
          </a:xfrm>
        </p:grpSpPr>
        <p:sp>
          <p:nvSpPr>
            <p:cNvPr id="243" name="Google Shape;243;p37"/>
            <p:cNvSpPr txBox="1"/>
            <p:nvPr/>
          </p:nvSpPr>
          <p:spPr>
            <a:xfrm>
              <a:off x="665007" y="2598944"/>
              <a:ext cx="6372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real face</a:t>
              </a:r>
              <a:endParaRPr sz="800"/>
            </a:p>
          </p:txBody>
        </p:sp>
        <p:sp>
          <p:nvSpPr>
            <p:cNvPr id="244" name="Google Shape;244;p37"/>
            <p:cNvSpPr txBox="1"/>
            <p:nvPr/>
          </p:nvSpPr>
          <p:spPr>
            <a:xfrm>
              <a:off x="1993006" y="2588450"/>
              <a:ext cx="6372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fake_print</a:t>
              </a:r>
              <a:endParaRPr sz="800"/>
            </a:p>
          </p:txBody>
        </p:sp>
        <p:sp>
          <p:nvSpPr>
            <p:cNvPr id="245" name="Google Shape;245;p37"/>
            <p:cNvSpPr txBox="1"/>
            <p:nvPr/>
          </p:nvSpPr>
          <p:spPr>
            <a:xfrm>
              <a:off x="3272826" y="2588457"/>
              <a:ext cx="7620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fake_replay</a:t>
              </a:r>
              <a:endParaRPr sz="800"/>
            </a:p>
          </p:txBody>
        </p:sp>
        <p:pic>
          <p:nvPicPr>
            <p:cNvPr id="246" name="Google Shape;24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500" y="2829872"/>
              <a:ext cx="640197" cy="640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91495" y="2819387"/>
              <a:ext cx="640197" cy="640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3722" y="2819387"/>
              <a:ext cx="640198" cy="640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3500" y="3864853"/>
              <a:ext cx="640198" cy="640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91495" y="3843885"/>
              <a:ext cx="640197" cy="640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33722" y="3843885"/>
              <a:ext cx="640198" cy="640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7"/>
          <p:cNvSpPr txBox="1"/>
          <p:nvPr/>
        </p:nvSpPr>
        <p:spPr>
          <a:xfrm>
            <a:off x="881000" y="2750825"/>
            <a:ext cx="1974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Training set domain</a:t>
            </a:r>
            <a:endParaRPr b="1" sz="1200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5350" y="3574362"/>
            <a:ext cx="824381" cy="83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6037800" y="3095988"/>
            <a:ext cx="1974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Testing set domain</a:t>
            </a:r>
            <a:endParaRPr b="1" sz="1200"/>
          </a:p>
        </p:txBody>
      </p:sp>
      <p:sp>
        <p:nvSpPr>
          <p:cNvPr id="255" name="Google Shape;255;p37"/>
          <p:cNvSpPr/>
          <p:nvPr/>
        </p:nvSpPr>
        <p:spPr>
          <a:xfrm>
            <a:off x="4572000" y="3908300"/>
            <a:ext cx="1082100" cy="5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7441700" y="3846963"/>
            <a:ext cx="4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?</a:t>
            </a:r>
            <a:endParaRPr b="1" sz="32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923875"/>
            <a:ext cx="8694900" cy="3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OULU-NPU 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(for training and testing) [</a:t>
            </a:r>
            <a:r>
              <a:rPr lang="zh-TW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download link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Face images sampled from videos. 11 frames sampled from each video.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Videos are captured by 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different phones, 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different  acquisition conditions (session 1~3), and 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different access type (real, print1, print2, replay1, replay 2).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Training: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20 different IDs (#1~#20), </a:t>
            </a:r>
            <a:r>
              <a:rPr lang="zh-TW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only session 1 and 2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in total of 6*2*20*5*11 = 13200 frames.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Validation: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15 different IDs (#21~#35), </a:t>
            </a:r>
            <a:r>
              <a:rPr lang="zh-TW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only session 1 and 2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total of 6*2*15*5*11 = 9900 frames.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Testing: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20 different IDs (#36~#55)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zh-TW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only session 3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in total of 6*1*20*5*11 = 6600 frames.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5484775" y="1633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oulu_npu_cropped.zip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89050" y="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OULU-NPU’s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File Structure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572925"/>
            <a:ext cx="8520600" cy="44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oulu_npu_cropped/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1_1_01_1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020.png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val/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4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1_1_21_1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4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013.png</a:t>
            </a:r>
            <a:endParaRPr b="1" sz="14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──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test/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4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│   ├── </a:t>
            </a:r>
            <a:r>
              <a:rPr b="1" lang="zh-TW" sz="14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004.png</a:t>
            </a:r>
            <a:endParaRPr b="1" sz="14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└── example.csv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4023025" y="639425"/>
            <a:ext cx="3775500" cy="10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Training Directories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{phone}_{session}_{human ID}_{access type}, images named XXX.png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4023025" y="2044625"/>
            <a:ext cx="3775500" cy="11913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Validation Directories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{phone}_{session}_{human ID}_{access type}, images named XXX.png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Google Shape;274;p39"/>
          <p:cNvCxnSpPr>
            <a:endCxn id="272" idx="1"/>
          </p:cNvCxnSpPr>
          <p:nvPr/>
        </p:nvCxnSpPr>
        <p:spPr>
          <a:xfrm flipH="1" rot="10800000">
            <a:off x="2575825" y="1156775"/>
            <a:ext cx="1447200" cy="2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9"/>
          <p:cNvCxnSpPr>
            <a:endCxn id="273" idx="1"/>
          </p:cNvCxnSpPr>
          <p:nvPr/>
        </p:nvCxnSpPr>
        <p:spPr>
          <a:xfrm flipH="1" rot="10800000">
            <a:off x="2580925" y="2640275"/>
            <a:ext cx="1442100" cy="40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9"/>
          <p:cNvSpPr/>
          <p:nvPr/>
        </p:nvSpPr>
        <p:spPr>
          <a:xfrm>
            <a:off x="4023025" y="3451800"/>
            <a:ext cx="3775500" cy="920400"/>
          </a:xfrm>
          <a:prstGeom prst="rect">
            <a:avLst/>
          </a:prstGeom>
          <a:noFill/>
          <a:ln cap="flat" cmpd="sng" w="28575">
            <a:solidFill>
              <a:srgbClr val="00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Testing Directory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directories named xxxx,images named XXX.png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7" name="Google Shape;277;p39"/>
          <p:cNvCxnSpPr>
            <a:endCxn id="276" idx="1"/>
          </p:cNvCxnSpPr>
          <p:nvPr/>
        </p:nvCxnSpPr>
        <p:spPr>
          <a:xfrm>
            <a:off x="2512525" y="3868500"/>
            <a:ext cx="1510500" cy="43500"/>
          </a:xfrm>
          <a:prstGeom prst="straightConnector1">
            <a:avLst/>
          </a:prstGeom>
          <a:noFill/>
          <a:ln cap="flat" cmpd="sng" w="19050">
            <a:solidFill>
              <a:srgbClr val="0073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9"/>
          <p:cNvSpPr/>
          <p:nvPr/>
        </p:nvSpPr>
        <p:spPr>
          <a:xfrm>
            <a:off x="4023025" y="4641125"/>
            <a:ext cx="3775500" cy="426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 example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9" name="Google Shape;279;p39"/>
          <p:cNvCxnSpPr>
            <a:endCxn id="278" idx="1"/>
          </p:cNvCxnSpPr>
          <p:nvPr/>
        </p:nvCxnSpPr>
        <p:spPr>
          <a:xfrm flipH="1" rot="10800000">
            <a:off x="2374525" y="4854425"/>
            <a:ext cx="1648500" cy="10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 (cont’d)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923875"/>
            <a:ext cx="86949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SiW: Spoofing in the Wild Database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(only for testing) [</a:t>
            </a:r>
            <a:r>
              <a:rPr lang="zh-TW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download link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Face images sampled from videos. 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10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frames sampled from each video.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Testing: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2053 videos, in total of 2053*10 = 20530 frames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File Structure: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845100" y="2706525"/>
            <a:ext cx="2522700" cy="1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siw_test/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</a:t>
            </a:r>
            <a:r>
              <a:rPr b="1" lang="zh-TW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</a:t>
            </a: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b="1" lang="zh-TW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0085.png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</a:t>
            </a: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└── ...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└── .../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4556425" y="2773025"/>
            <a:ext cx="3775500" cy="10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Testing Directory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directories named xxxx,images named XXXX.png</a:t>
            </a:r>
            <a:endParaRPr b="1" sz="1600"/>
          </a:p>
        </p:txBody>
      </p:sp>
      <p:cxnSp>
        <p:nvCxnSpPr>
          <p:cNvPr id="289" name="Google Shape;289;p40"/>
          <p:cNvCxnSpPr>
            <a:endCxn id="288" idx="1"/>
          </p:cNvCxnSpPr>
          <p:nvPr/>
        </p:nvCxnSpPr>
        <p:spPr>
          <a:xfrm flipH="1" rot="10800000">
            <a:off x="3109225" y="3290375"/>
            <a:ext cx="1447200" cy="2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 labels of the images sampled from videos in the testing set (one label per one video)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AUC (Area Under ROC Curve)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between the predicted result and the ground truth (the higher, the better). 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0" l="0" r="0" t="9755"/>
          <a:stretch/>
        </p:blipFill>
        <p:spPr>
          <a:xfrm>
            <a:off x="3716850" y="2012600"/>
            <a:ext cx="5308551" cy="29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AUC</a:t>
            </a: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（Area Under ROC Curve）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92929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simple example of AUC calculation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206225" y="2232100"/>
            <a:ext cx="3699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There’re 8 testing samples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their predicted probability of being positive.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threshold = 0.91, TPR = 1/4, FPR=0/4,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=&gt; (0.0, 0.25)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If threshold = 0.85, TPR = 1/4, FPR=1/4,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=&gt; (0.25, 0.25)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so on…</a:t>
            </a:r>
            <a:br>
              <a:rPr lang="zh-TW"/>
            </a:br>
            <a:r>
              <a:rPr lang="zh-TW"/>
              <a:t>We could eventually plot the ROC curve and calculate the corresponding AUC value.</a:t>
            </a:r>
            <a:endParaRPr/>
          </a:p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96433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8650" y="1347889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zh-TW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About the final project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zh-TW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lphaLcPeriod"/>
            </a:pPr>
            <a:r>
              <a:rPr b="1" lang="zh-TW" sz="2000">
                <a:solidFill>
                  <a:schemeClr val="dk1"/>
                </a:solidFill>
                <a:highlight>
                  <a:srgbClr val="FCE5CD"/>
                </a:highlight>
                <a:latin typeface="Georgia"/>
                <a:ea typeface="Georgia"/>
                <a:cs typeface="Georgia"/>
                <a:sym typeface="Georgia"/>
              </a:rPr>
              <a:t>Challenge 1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Face Anti-Spoofing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AutoNum type="alphaLcPeriod"/>
            </a:pPr>
            <a:r>
              <a:rPr b="1" lang="zh-TW" sz="2000">
                <a:solidFill>
                  <a:schemeClr val="dk1"/>
                </a:solidFill>
                <a:highlight>
                  <a:srgbClr val="D9EAD3"/>
                </a:highlight>
                <a:latin typeface="Georgia"/>
                <a:ea typeface="Georgia"/>
                <a:cs typeface="Georgia"/>
                <a:sym typeface="Georgia"/>
              </a:rPr>
              <a:t>Challenge 2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Medical Imaging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 labels of the images sampled from videos in the testing set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(one label per video)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 a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.csv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file with the same format as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example.csv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that your predicted labels should be the </a:t>
            </a:r>
            <a:b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16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probability</a:t>
            </a: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being </a:t>
            </a: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(REAL).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■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That is, each label should be between [0, 1]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375" y="3118250"/>
            <a:ext cx="253327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1152475"/>
            <a:ext cx="85206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host 2 competitions on Kaggle for Oulu and SiW datasets seperately.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Task 1 (for SiW 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b="1" lang="zh-TW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Baseline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AUC: 0.87067 (Public)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Task 2 (for Oulu 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b="1" lang="zh-TW" sz="1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Baseline</a:t>
            </a:r>
            <a:r>
              <a:rPr b="1" lang="zh-TW" sz="1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AUC: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0.97421 </a:t>
            </a:r>
            <a:r>
              <a:rPr b="1" lang="zh-TW" sz="1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(Public)</a:t>
            </a:r>
            <a:endParaRPr b="1" sz="1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need to pass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both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the baseline of task1 and task2 on public leaderboard to get 2.5%. Otherwise, you’ll get 0%. The same rule shall apply to the private leaderboard.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311700" y="1152475"/>
            <a:ext cx="85206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 the Relative ranking score, we’ll calculate the weighted rank.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70% for SiW; 30% for Oulu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e.g., Your team rank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#10 in SiW task, and 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#1 in Oulu task on the public leaderboard . Your weighted average rank will be 10*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0.7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+1*</a:t>
            </a:r>
            <a:r>
              <a:rPr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0.3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=</a:t>
            </a:r>
            <a:r>
              <a:rPr b="1" lang="zh-TW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7.3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 The final relative ranking will based on the weighted average rank of each team.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same rules shall apply to the private leaderboard.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(Very Important)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are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allowed to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Use validation data and test data for training.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Use any pretrained models or other dataset </a:t>
            </a:r>
            <a:r>
              <a:rPr b="1"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related to ANTI-SPOOFING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for training.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(That is, ImageNet pretrained model is allowed)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models and scores need to be </a:t>
            </a:r>
            <a:r>
              <a:rPr lang="zh-TW" sz="2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violation would result in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for your final project!!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(Selected) Reference Papers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" name="Google Shape;34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J. Yang, Z. Lei, and S. Z. Li, “Learn convolutional neural network for face anti-spoofing,” arXiv preprint arXiv:1408.5601, 2014 [</a:t>
            </a:r>
            <a:r>
              <a:rPr lang="zh-TW" u="sng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X. Yang, W. Luo, L. Bao, Y. Gao, D. Gong, S. Zheng, Z. Li, and W. Liu, “Face anti-spoofing: Model matters, so does data,” in CVPR. IEEE, 2019 [</a:t>
            </a:r>
            <a:r>
              <a:rPr lang="zh-TW" u="sng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A. Jourabloo, Y. Liu, and X. Liu, “Face de-spoofing: Anti-spoofing via noise modeling,” in ECCV. Springer, 2018. [</a:t>
            </a:r>
            <a:r>
              <a:rPr lang="zh-TW" u="sng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ctrTitle"/>
          </p:nvPr>
        </p:nvSpPr>
        <p:spPr>
          <a:xfrm>
            <a:off x="311700" y="646100"/>
            <a:ext cx="8520600" cy="10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Georgia"/>
                <a:ea typeface="Georgia"/>
                <a:cs typeface="Georgia"/>
                <a:sym typeface="Georgia"/>
              </a:rPr>
              <a:t>Medical Imaging</a:t>
            </a:r>
            <a:endParaRPr b="1" sz="6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48"/>
          <p:cNvSpPr txBox="1"/>
          <p:nvPr>
            <p:ph idx="1" type="subTitle"/>
          </p:nvPr>
        </p:nvSpPr>
        <p:spPr>
          <a:xfrm>
            <a:off x="311700" y="1707488"/>
            <a:ext cx="8520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Final Challenge #2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Sponsered by </a:t>
            </a:r>
            <a:r>
              <a:rPr b="1"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Deep01</a:t>
            </a:r>
            <a:endParaRPr b="1"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5124"/>
            <a:ext cx="9144002" cy="19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" name="Google Shape;355;p49"/>
          <p:cNvSpPr txBox="1"/>
          <p:nvPr>
            <p:ph idx="1" type="body"/>
          </p:nvPr>
        </p:nvSpPr>
        <p:spPr>
          <a:xfrm>
            <a:off x="311700" y="923875"/>
            <a:ext cx="8520600" cy="3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Special 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Challenge/Awards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TAs' experience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Related Papers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" name="Google Shape;36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0E0E3"/>
                </a:highlight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Computer tomography (電腦斷層影像) of different patients with cerebral hemorrhage (腦部出血).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a neural network to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classify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5 classes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cerebral hemorrhage by utilizing data annotated by physicians.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9D2E9"/>
                </a:highlight>
                <a:latin typeface="Georgia"/>
                <a:ea typeface="Georgia"/>
                <a:cs typeface="Georgia"/>
                <a:sym typeface="Georgia"/>
              </a:rPr>
              <a:t>Task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22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Multi-label classification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Cerebral hemorrhage can be roughly divided into 5 categories: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Intracerebral hemorrhage (ICH)           腦內出血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Intraventricular hemorrhage (IVH)      腦室出血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Subarachnoid hemorrhage (SAH)         蜘蛛膜下出血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Subdural hemorrhage (SDH)                 硬膜下出血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Epidural hemorrhage (EDH)                 硬膜外出血</a:t>
            </a:r>
            <a:endParaRPr b="1" sz="21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Medical images are quite different from those in COCO or Visual Genome datasets. (e.g., RGB images)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Imbalanced data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common problem in medical image classification (or many real-world applications).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between classes may be useful for multi-label classification.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CT images can be viewed as sequential data: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treat each frame as independent inputs, performance may be limited.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different classes may depend on different sections of the frames.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Challenges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- Things are not that easy!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25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42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732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1212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6692" y="414757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8146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9599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7017" y="4147585"/>
            <a:ext cx="744159" cy="762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CT images of different patients with cerebral hemorrhage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set (with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1,535 patients, with </a:t>
            </a:r>
            <a:r>
              <a:rPr b="1"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50,492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images in total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Testing set (without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768 patients, with </a:t>
            </a:r>
            <a:r>
              <a:rPr b="1"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25,053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images in total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Download link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https://drive.google.com/file/d/1XY5twJuNLU-tJL-sr5-efTMPqbOtodS6/view?usp=sharing</a:t>
            </a:r>
            <a:br>
              <a:rPr lang="zh-TW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  <p:sp>
        <p:nvSpPr>
          <p:cNvPr id="385" name="Google Shape;38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28650" y="357783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About Final Project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628650" y="1369225"/>
            <a:ext cx="349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Poster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Code / Report*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119750" y="1369225"/>
            <a:ext cx="4571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Grading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Intra/Inter-Team Evaluation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File Structure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311700" y="115247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Blood_data/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ID_1a5f473417/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1a5f473417_0.jpg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ID_1a1b17b853/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1a1b17b853_0.jpg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train.csv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</a:t>
            </a: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train_small.csv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4723293" y="1727550"/>
            <a:ext cx="3775500" cy="61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Training </a:t>
            </a:r>
            <a:r>
              <a:rPr b="1" i="0" lang="zh-TW" sz="1600" u="none" cap="none" strike="noStrike"/>
              <a:t>Image</a:t>
            </a:r>
            <a:r>
              <a:rPr b="1" lang="zh-TW" sz="1600"/>
              <a:t>s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{patientID}_{imageID}.jpg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4723293" y="2625300"/>
            <a:ext cx="3775500" cy="6156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Testing </a:t>
            </a:r>
            <a:r>
              <a:rPr b="1" i="0" lang="zh-TW" sz="1600" u="none" cap="none" strike="noStrike"/>
              <a:t>Image</a:t>
            </a:r>
            <a:r>
              <a:rPr b="1" lang="zh-TW" sz="1600"/>
              <a:t>s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{patientID}_{imageID}.jpg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53"/>
          <p:cNvSpPr/>
          <p:nvPr/>
        </p:nvSpPr>
        <p:spPr>
          <a:xfrm>
            <a:off x="3275275" y="3865950"/>
            <a:ext cx="5731200" cy="1139700"/>
          </a:xfrm>
          <a:prstGeom prst="rect">
            <a:avLst/>
          </a:prstGeom>
          <a:noFill/>
          <a:ln cap="flat" cmpd="sng" w="28575">
            <a:solidFill>
              <a:srgbClr val="00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Training Labels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dirname,ID,ich,ivh,sah,sdh,edh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{ID_patientID},{image_name},{label_1},...,{label_5}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e.g., ID_b8d803a9b7,b8d803a9b7_20.jpg,1,1,0,0,0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5" name="Google Shape;395;p53"/>
          <p:cNvCxnSpPr>
            <a:endCxn id="392" idx="1"/>
          </p:cNvCxnSpPr>
          <p:nvPr/>
        </p:nvCxnSpPr>
        <p:spPr>
          <a:xfrm flipH="1" rot="10800000">
            <a:off x="4003893" y="2035350"/>
            <a:ext cx="719400" cy="20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3"/>
          <p:cNvCxnSpPr>
            <a:endCxn id="393" idx="1"/>
          </p:cNvCxnSpPr>
          <p:nvPr/>
        </p:nvCxnSpPr>
        <p:spPr>
          <a:xfrm flipH="1" rot="10800000">
            <a:off x="3975393" y="2933100"/>
            <a:ext cx="747900" cy="676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3"/>
          <p:cNvCxnSpPr/>
          <p:nvPr/>
        </p:nvCxnSpPr>
        <p:spPr>
          <a:xfrm>
            <a:off x="2892475" y="4512000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73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3"/>
          <p:cNvSpPr txBox="1"/>
          <p:nvPr/>
        </p:nvSpPr>
        <p:spPr>
          <a:xfrm>
            <a:off x="4723300" y="3512850"/>
            <a:ext cx="42831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73FF"/>
                </a:solidFill>
              </a:rPr>
              <a:t>One image can belong to more than one class!</a:t>
            </a:r>
            <a:endParaRPr b="1">
              <a:solidFill>
                <a:srgbClr val="0073FF"/>
              </a:solidFill>
            </a:endParaRPr>
          </a:p>
        </p:txBody>
      </p: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1152475"/>
            <a:ext cx="8832300" cy="3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label of images in the test set and submit the results to Kaggle.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Output a 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.csv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file with the same format as 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train.csv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Convert to the Kaggle formate by</a:t>
            </a: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using</a:t>
            </a: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to_kaggle.py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Slice level (i.e., with an image as a unit, not a patient)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Metrics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Fbeta-score (beta = 2)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Precision = TP/(TP+FP)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Recall = TP/(TP+FN)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Fbeta Score = (1+beta^2)*(Recall * Precision) / (Recall + 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beta^2</a:t>
            </a: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*Precision)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600"/>
              </a:spcAft>
              <a:buClr>
                <a:srgbClr val="FF0000"/>
              </a:buClr>
              <a:buSzPts val="1800"/>
              <a:buFont typeface="Georgia"/>
              <a:buChar char="●"/>
            </a:pPr>
            <a:r>
              <a:rPr b="1" lang="zh-TW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Baseline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F2-score: 0.69276 (Public)</a:t>
            </a:r>
            <a:endParaRPr b="1">
              <a:solidFill>
                <a:srgbClr val="FF0000"/>
              </a:solidFill>
              <a:highlight>
                <a:srgbClr val="C9DAF8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275" y="4153400"/>
            <a:ext cx="3636525" cy="9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 (cont'd)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Example for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Fbeta-score (beta = 2)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Precision = 3/7, Recall = 3/3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F1-score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2*P*R/(P+R) = 0.6,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F2-score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5*P*R/(4*P+R) = 0.789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14" name="Google Shape;414;p55"/>
          <p:cNvGraphicFramePr/>
          <p:nvPr/>
        </p:nvGraphicFramePr>
        <p:xfrm>
          <a:off x="1290463" y="2810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{C4C70F8A-2D6B-4FF0-B3B1-055EF51FBE06}</a:tableStyleId>
              </a:tblPr>
              <a:tblGrid>
                <a:gridCol w="517775"/>
                <a:gridCol w="517775"/>
                <a:gridCol w="517775"/>
                <a:gridCol w="517775"/>
                <a:gridCol w="517775"/>
                <a:gridCol w="517775"/>
              </a:tblGrid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cls1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34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15" name="Google Shape;415;p55"/>
          <p:cNvGraphicFramePr/>
          <p:nvPr/>
        </p:nvGraphicFramePr>
        <p:xfrm>
          <a:off x="4746888" y="2810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{C4C70F8A-2D6B-4FF0-B3B1-055EF51FBE06}</a:tableStyleId>
              </a:tblPr>
              <a:tblGrid>
                <a:gridCol w="517775"/>
                <a:gridCol w="517775"/>
                <a:gridCol w="517775"/>
                <a:gridCol w="517775"/>
                <a:gridCol w="517775"/>
                <a:gridCol w="517775"/>
              </a:tblGrid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cls1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cls5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34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6" name="Google Shape;416;p55"/>
          <p:cNvSpPr txBox="1"/>
          <p:nvPr/>
        </p:nvSpPr>
        <p:spPr>
          <a:xfrm>
            <a:off x="2092738" y="2508575"/>
            <a:ext cx="1502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Prediction</a:t>
            </a:r>
            <a:endParaRPr/>
          </a:p>
        </p:txBody>
      </p:sp>
      <p:sp>
        <p:nvSpPr>
          <p:cNvPr id="417" name="Google Shape;417;p55"/>
          <p:cNvSpPr txBox="1"/>
          <p:nvPr/>
        </p:nvSpPr>
        <p:spPr>
          <a:xfrm>
            <a:off x="5549163" y="2508575"/>
            <a:ext cx="1502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GT</a:t>
            </a:r>
            <a:endParaRPr/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(Optional) Special Challenge/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Awards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earning from small amount of labeled data (e.g., semi-supervised setting)</a:t>
            </a:r>
            <a:endParaRPr>
              <a:solidFill>
                <a:srgbClr val="00B05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the teams working on this part, depending on your efforts,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additional 1~3 points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will be received.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team presenting the most effective models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receive an </a:t>
            </a:r>
            <a:r>
              <a:rPr lang="zh-TW" sz="18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additional NTD $5,000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from Deep01!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provide a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small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data label (in </a:t>
            </a: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Blood_data/train_small.csv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for you to perform the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semi-supervised setting.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(Super Important)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Georgia"/>
              <a:buChar char="●"/>
            </a:pPr>
            <a:r>
              <a:rPr b="1"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Do not disclose the dataset! Dataset 請勿外流！</a:t>
            </a:r>
            <a:endParaRPr b="1"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are </a:t>
            </a:r>
            <a:r>
              <a:rPr b="1"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allowed to use any pretrained models or data related to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computer tomography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but other types of pretrained models or datasets (e.g., MRI, ImageNet, etc.) are OK.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models and scores need to be </a:t>
            </a:r>
            <a:r>
              <a:rPr lang="zh-TW" sz="2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violation would result in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for your final project!!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TAs' Experience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54450" y="1152475"/>
            <a:ext cx="90351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rabi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You don't need to use very powerful backbone for this task. The reasons are shown below: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All images are </a:t>
            </a: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grayscale (less information than color images). It is easy to overfit the training data when using strong backbones such as EfficientNet-b4 and ResNeXt101.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It is time-consuming to use very deep backbones.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rabi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The input size of images would affect the performance significantly. Please choose your input size carefully.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rabi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Some information about baseline model: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GPU device: 1*1080Ti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Backbone: Resnet-18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Input size: 512 * 512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Epochs: 20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Batch size: 48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Georgia"/>
              <a:buAutoNum type="alphaLcPeriod"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Objective function: BCELoss w/ loss reweighting on positive and negative sample.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Medical Imaging</a:t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Haghanifar, Arman, Mahdiyar Molahasani Majdabadi, and Seokbum Ko. "Covid-cxnet: Detecting covid-19 in frontal chest x-ray images using deep learning."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arXiv preprint arXiv:2006.13807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(2020).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Li, Jianqiang, et al. "A multi-label classification model for full slice brain computerised tomography image."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BMC bioinformatics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21.6 (2020): 1-18.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Sugimori, Hiroyuki. "Classification of computed tomography images in different slice positions using deep learning." </a:t>
            </a:r>
            <a:r>
              <a:rPr i="1"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Journal of healthcare engineering</a:t>
            </a: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2018 (2018).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Ibrahim, Walaa Hussein, Ahmed AbdelRhman Ahmed Osman, and Yusra Ibrahim Mohamed. "MRI brain image classification using neural networks."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2013 international conference on computing, electrical and electronic engineering (ICCEEE)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IEEE, 2013.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Zhang, Yudong, et al. "A hybrid method for MRI brain image classification." </a:t>
            </a:r>
            <a:r>
              <a:rPr i="1"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Expert Systems with Applications</a:t>
            </a: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38.8 (2011): 10049-10053.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Saritha, M., K. Paul Joseph, and Abraham T. Mathew. "Classification of MRI brain images using combined wavelet entropy based spider web plots and probabilistic neural network."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Pattern Recognition Letters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34.16 (2013): 2151-2156.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Wei, Dong, et al. "Learning and Exploiting Interclass Visual Correlations for Medical Image Classification."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Medical Image Computing and Computer-Assisted Intervention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Springer, Cham, 2020.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Selected) Related Papers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Multi-label Classification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Ben-Baruch, Emanuel, et al. "Asymmetric Loss For Multi-Label Classification."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arXiv preprint arXiv:2009.14119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Chen, Zhao-Min, et al. "Multi-label image recognition with graph convolutional networks." </a:t>
            </a:r>
            <a:r>
              <a:rPr i="1"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Proceedings of the IEEE Conference on Computer Vision and Pattern Recognition</a:t>
            </a:r>
            <a:r>
              <a:rPr lang="zh-TW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2019.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Wang, Jiang, et al. "Cnn-rnn: A unified framework for multi-label image classification." </a:t>
            </a:r>
            <a:r>
              <a:rPr i="1"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Proceedings of the IEEE conference on computer vision and pattern recognition</a:t>
            </a: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2016. </a:t>
            </a:r>
            <a:r>
              <a:rPr lang="zh-TW" sz="14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60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(Selected) 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Related Papers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3" name="Google Shape;4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Have fun !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GitHub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628650" y="1369225"/>
            <a:ext cx="829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team needs to come up with a team name...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English alphabets and numbers only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use </a:t>
            </a: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same team name for Kaggle.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600"/>
              </a:spcAft>
              <a:buClr>
                <a:srgbClr val="0073FF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leader </a:t>
            </a:r>
            <a:r>
              <a:rPr b="1"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creates </a:t>
            </a: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first,</a:t>
            </a:r>
            <a:b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 the team members </a:t>
            </a:r>
            <a:r>
              <a:rPr b="1"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join </a:t>
            </a: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afterwards.</a:t>
            </a:r>
            <a:endParaRPr sz="20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762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If you are a</a:t>
            </a:r>
            <a:r>
              <a:rPr b="1" lang="zh-TW" sz="2200">
                <a:latin typeface="Georgia"/>
                <a:ea typeface="Georgia"/>
                <a:cs typeface="Georgia"/>
                <a:sym typeface="Georgia"/>
              </a:rPr>
              <a:t> team leader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,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50" y="1484200"/>
            <a:ext cx="5622962" cy="3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657950" y="3538600"/>
            <a:ext cx="32367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1. Enter your team name here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231325" y="4448800"/>
            <a:ext cx="2515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Click “Create team”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8" name="Google Shape;98;p19"/>
          <p:cNvCxnSpPr>
            <a:stCxn id="96" idx="1"/>
          </p:cNvCxnSpPr>
          <p:nvPr/>
        </p:nvCxnSpPr>
        <p:spPr>
          <a:xfrm flipH="1">
            <a:off x="1814350" y="3746950"/>
            <a:ext cx="843600" cy="82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9"/>
          <p:cNvSpPr/>
          <p:nvPr/>
        </p:nvSpPr>
        <p:spPr>
          <a:xfrm>
            <a:off x="4782025" y="4472500"/>
            <a:ext cx="13353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50" y="1484200"/>
            <a:ext cx="5622976" cy="3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4762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If you are a</a:t>
            </a:r>
            <a:r>
              <a:rPr b="1" lang="zh-TW" sz="2200">
                <a:latin typeface="Georgia"/>
                <a:ea typeface="Georgia"/>
                <a:cs typeface="Georgia"/>
                <a:sym typeface="Georgia"/>
              </a:rPr>
              <a:t> team member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,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287200" y="2544150"/>
            <a:ext cx="4308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1. Make sure you find the correct team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287200" y="3126625"/>
            <a:ext cx="1658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Click “Join”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9" name="Google Shape;109;p20"/>
          <p:cNvCxnSpPr>
            <a:stCxn id="107" idx="1"/>
          </p:cNvCxnSpPr>
          <p:nvPr/>
        </p:nvCxnSpPr>
        <p:spPr>
          <a:xfrm flipH="1">
            <a:off x="1237800" y="2752500"/>
            <a:ext cx="1049400" cy="49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0"/>
          <p:cNvSpPr/>
          <p:nvPr/>
        </p:nvSpPr>
        <p:spPr>
          <a:xfrm>
            <a:off x="1658000" y="3186625"/>
            <a:ext cx="5109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167975" y="152400"/>
            <a:ext cx="4823700" cy="137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WARNING</a:t>
            </a:r>
            <a:endParaRPr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any team unless your team leader has already created the team.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a team without asking its leader or members.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the </a:t>
            </a:r>
            <a:r>
              <a:rPr lang="zh-TW">
                <a:solidFill>
                  <a:srgbClr val="A6A6A6"/>
                </a:solidFill>
                <a:latin typeface="Georgia"/>
                <a:ea typeface="Georgia"/>
                <a:cs typeface="Georgia"/>
                <a:sym typeface="Georgia"/>
              </a:rPr>
              <a:t>TA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team.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GitHub Link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28650" y="136922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Before you click the link, make sure that you’ve read the instructions thoroughly.</a:t>
            </a:r>
            <a:endParaRPr sz="20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You 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may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undo anything. Do </a:t>
            </a:r>
            <a:r>
              <a:rPr b="1"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make any unintended mistakes.</a:t>
            </a:r>
            <a:endParaRPr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#1</a:t>
            </a:r>
            <a:b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b="1" lang="zh-TW" sz="2000" u="sng">
                <a:solidFill>
                  <a:schemeClr val="hlink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https://classroom.github.com/g/Zw-5Goo2</a:t>
            </a:r>
            <a:r>
              <a:rPr b="1" lang="zh-TW" sz="200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Challenge #2</a:t>
            </a:r>
            <a:b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b="1" lang="zh-TW" sz="2000" u="sng">
                <a:solidFill>
                  <a:schemeClr val="hlink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https://classroom.github.com/g/gRVlaBB3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Kaggle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28650" y="1369225"/>
            <a:ext cx="829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p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articipate the kaggle challenge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compete with your classmates!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Maximum Daily Submissions: </a:t>
            </a:r>
            <a:r>
              <a:rPr b="1"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times (for each team)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Reset at 08:00 AM (GMT+8) every day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deadline: </a:t>
            </a:r>
            <a:r>
              <a:rPr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2021/1/21 11:59 GMT+8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